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8" r:id="rId1"/>
  </p:sldMasterIdLst>
  <p:notesMasterIdLst>
    <p:notesMasterId r:id="rId9"/>
  </p:notesMasterIdLst>
  <p:sldIdLst>
    <p:sldId id="256" r:id="rId2"/>
    <p:sldId id="267" r:id="rId3"/>
    <p:sldId id="258" r:id="rId4"/>
    <p:sldId id="265" r:id="rId5"/>
    <p:sldId id="259" r:id="rId6"/>
    <p:sldId id="264" r:id="rId7"/>
    <p:sldId id="266"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04205-8A89-1642-ADBD-A6EA46810D4C}" v="7" dt="2021-12-13T15:03:36.748"/>
    <p1510:client id="{CBC0FDBE-83ED-43F9-835D-960B17FD2AF4}" v="1" dt="2021-12-14T15:06:31.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719"/>
  </p:normalViewPr>
  <p:slideViewPr>
    <p:cSldViewPr snapToGrid="0">
      <p:cViewPr varScale="1">
        <p:scale>
          <a:sx n="81" d="100"/>
          <a:sy n="81" d="100"/>
        </p:scale>
        <p:origin x="53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icio Arsénio" userId="S::mauricio.arsenio001@fclive.nl::a6b51f94-ff0d-4d75-adc1-48298e05291a" providerId="AD" clId="Web-{CBC0FDBE-83ED-43F9-835D-960B17FD2AF4}"/>
    <pc:docChg chg="modSld">
      <pc:chgData name="Mauricio Arsénio" userId="S::mauricio.arsenio001@fclive.nl::a6b51f94-ff0d-4d75-adc1-48298e05291a" providerId="AD" clId="Web-{CBC0FDBE-83ED-43F9-835D-960B17FD2AF4}" dt="2021-12-14T15:06:31.599" v="0" actId="14100"/>
      <pc:docMkLst>
        <pc:docMk/>
      </pc:docMkLst>
      <pc:sldChg chg="modSp">
        <pc:chgData name="Mauricio Arsénio" userId="S::mauricio.arsenio001@fclive.nl::a6b51f94-ff0d-4d75-adc1-48298e05291a" providerId="AD" clId="Web-{CBC0FDBE-83ED-43F9-835D-960B17FD2AF4}" dt="2021-12-14T15:06:31.599" v="0" actId="14100"/>
        <pc:sldMkLst>
          <pc:docMk/>
          <pc:sldMk cId="1949205721" sldId="259"/>
        </pc:sldMkLst>
        <pc:picChg chg="mod">
          <ac:chgData name="Mauricio Arsénio" userId="S::mauricio.arsenio001@fclive.nl::a6b51f94-ff0d-4d75-adc1-48298e05291a" providerId="AD" clId="Web-{CBC0FDBE-83ED-43F9-835D-960B17FD2AF4}" dt="2021-12-14T15:06:31.599" v="0" actId="14100"/>
          <ac:picMkLst>
            <pc:docMk/>
            <pc:sldMk cId="1949205721" sldId="259"/>
            <ac:picMk id="6" creationId="{EE0E6DF4-6427-F641-A58A-731CC791DB9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E5EB4-08E2-A942-A654-17BD1F62F8C4}" type="datetimeFigureOut">
              <a:rPr lang="nl-NL" smtClean="0"/>
              <a:t>14-12-2021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C52FA-0079-1E43-A881-A4B04D4E2055}" type="slidenum">
              <a:rPr lang="nl-NL" smtClean="0"/>
              <a:t>‹#›</a:t>
            </a:fld>
            <a:endParaRPr lang="nl-NL"/>
          </a:p>
        </p:txBody>
      </p:sp>
    </p:spTree>
    <p:extLst>
      <p:ext uri="{BB962C8B-B14F-4D97-AF65-F5344CB8AC3E}">
        <p14:creationId xmlns:p14="http://schemas.microsoft.com/office/powerpoint/2010/main" val="310663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4CC52FA-0079-1E43-A881-A4B04D4E2055}" type="slidenum">
              <a:rPr lang="nl-NL" smtClean="0"/>
              <a:t>1</a:t>
            </a:fld>
            <a:endParaRPr lang="nl-NL"/>
          </a:p>
        </p:txBody>
      </p:sp>
    </p:spTree>
    <p:extLst>
      <p:ext uri="{BB962C8B-B14F-4D97-AF65-F5344CB8AC3E}">
        <p14:creationId xmlns:p14="http://schemas.microsoft.com/office/powerpoint/2010/main" val="122649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4CC52FA-0079-1E43-A881-A4B04D4E2055}" type="slidenum">
              <a:rPr lang="nl-NL" smtClean="0"/>
              <a:t>3</a:t>
            </a:fld>
            <a:endParaRPr lang="nl-NL"/>
          </a:p>
        </p:txBody>
      </p:sp>
    </p:spTree>
    <p:extLst>
      <p:ext uri="{BB962C8B-B14F-4D97-AF65-F5344CB8AC3E}">
        <p14:creationId xmlns:p14="http://schemas.microsoft.com/office/powerpoint/2010/main" val="57294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4CC52FA-0079-1E43-A881-A4B04D4E2055}" type="slidenum">
              <a:rPr lang="nl-NL" smtClean="0"/>
              <a:t>5</a:t>
            </a:fld>
            <a:endParaRPr lang="nl-NL"/>
          </a:p>
        </p:txBody>
      </p:sp>
    </p:spTree>
    <p:extLst>
      <p:ext uri="{BB962C8B-B14F-4D97-AF65-F5344CB8AC3E}">
        <p14:creationId xmlns:p14="http://schemas.microsoft.com/office/powerpoint/2010/main" val="401547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4CC52FA-0079-1E43-A881-A4B04D4E2055}" type="slidenum">
              <a:rPr lang="nl-NL" smtClean="0"/>
              <a:t>6</a:t>
            </a:fld>
            <a:endParaRPr lang="nl-NL"/>
          </a:p>
        </p:txBody>
      </p:sp>
    </p:spTree>
    <p:extLst>
      <p:ext uri="{BB962C8B-B14F-4D97-AF65-F5344CB8AC3E}">
        <p14:creationId xmlns:p14="http://schemas.microsoft.com/office/powerpoint/2010/main" val="592599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l-NL"/>
              <a:t>Klik om stijl te bewerken</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592072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26093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847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45248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l-NL"/>
              <a:t>Klik om stijl te bewerken</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512955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Date Placeholder 7"/>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52374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583436" y="3143250"/>
            <a:ext cx="4270248" cy="2596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9"/>
          <p:cNvSpPr>
            <a:spLocks noGrp="1"/>
          </p:cNvSpPr>
          <p:nvPr>
            <p:ph type="title"/>
          </p:nvPr>
        </p:nvSpPr>
        <p:spPr/>
        <p:txBody>
          <a:bodyPr/>
          <a:lstStyle/>
          <a:p>
            <a:r>
              <a:rPr lang="nl-NL"/>
              <a:t>Klik om stijl te bewerken</a:t>
            </a:r>
            <a:endParaRPr lang="en-US"/>
          </a:p>
        </p:txBody>
      </p:sp>
    </p:spTree>
    <p:extLst>
      <p:ext uri="{BB962C8B-B14F-4D97-AF65-F5344CB8AC3E}">
        <p14:creationId xmlns:p14="http://schemas.microsoft.com/office/powerpoint/2010/main" val="320374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47949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97983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l-NL"/>
              <a:t>Klik om stijl te bewerken</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Date Placeholder 8"/>
          <p:cNvSpPr>
            <a:spLocks noGrp="1"/>
          </p:cNvSpPr>
          <p:nvPr>
            <p:ph type="dt" sz="half" idx="10"/>
          </p:nvPr>
        </p:nvSpPr>
        <p:spPr/>
        <p:txBody>
          <a:bodyPr/>
          <a:lstStyle/>
          <a:p>
            <a:fld id="{B61BEF0D-F0BB-DE4B-95CE-6DB70DBA9567}" type="datetimeFigureOut">
              <a:rPr lang="en-US" smtClean="0"/>
              <a:pPr/>
              <a:t>12/14/2021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08672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l-NL"/>
              <a:t>Klik om stijl te bewerken</a:t>
            </a:r>
            <a:endParaRPr lang="en-US"/>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12/14/2021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84435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l-NL"/>
              <a:t>Klik om stijl te bewerken</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12/14/2021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14189320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0D533-2416-E043-A6DA-73D5777087FB}"/>
              </a:ext>
            </a:extLst>
          </p:cNvPr>
          <p:cNvSpPr>
            <a:spLocks noGrp="1"/>
          </p:cNvSpPr>
          <p:nvPr>
            <p:ph type="ctrTitle"/>
          </p:nvPr>
        </p:nvSpPr>
        <p:spPr>
          <a:xfrm>
            <a:off x="5527165" y="1703116"/>
            <a:ext cx="5888754" cy="4880518"/>
          </a:xfrm>
          <a:noFill/>
          <a:ln>
            <a:noFill/>
          </a:ln>
        </p:spPr>
        <p:txBody>
          <a:bodyPr wrap="square">
            <a:normAutofit/>
          </a:bodyPr>
          <a:lstStyle/>
          <a:p>
            <a:pPr algn="l"/>
            <a:r>
              <a:rPr lang="nl-NL" sz="4800" b="1" cap="none" spc="0" dirty="0" err="1">
                <a:ln w="12700" cmpd="sng">
                  <a:solidFill>
                    <a:schemeClr val="accent2">
                      <a:lumMod val="10000"/>
                      <a:lumOff val="90000"/>
                    </a:schemeClr>
                  </a:solidFill>
                  <a:prstDash val="solid"/>
                </a:ln>
                <a:solidFill>
                  <a:schemeClr val="accent2">
                    <a:lumMod val="10000"/>
                    <a:lumOff val="90000"/>
                  </a:schemeClr>
                </a:solidFill>
                <a:effectLst>
                  <a:glow rad="228600">
                    <a:srgbClr val="096C00">
                      <a:alpha val="40000"/>
                    </a:srgbClr>
                  </a:glow>
                </a:effectLst>
              </a:rPr>
              <a:t>Glow</a:t>
            </a:r>
            <a:r>
              <a:rPr lang="nl-NL" sz="4800" b="1" cap="none" spc="0" dirty="0">
                <a:ln w="12700" cmpd="sng">
                  <a:solidFill>
                    <a:schemeClr val="accent2">
                      <a:lumMod val="10000"/>
                      <a:lumOff val="90000"/>
                    </a:schemeClr>
                  </a:solidFill>
                  <a:prstDash val="solid"/>
                </a:ln>
                <a:solidFill>
                  <a:schemeClr val="accent2">
                    <a:lumMod val="10000"/>
                    <a:lumOff val="90000"/>
                  </a:schemeClr>
                </a:solidFill>
                <a:effectLst>
                  <a:glow rad="228600">
                    <a:srgbClr val="096C00">
                      <a:alpha val="40000"/>
                    </a:srgbClr>
                  </a:glow>
                </a:effectLst>
              </a:rPr>
              <a:t> in </a:t>
            </a:r>
            <a:r>
              <a:rPr lang="nl-NL" sz="4800" b="1" cap="none" spc="0" dirty="0" err="1">
                <a:ln w="12700" cmpd="sng">
                  <a:solidFill>
                    <a:schemeClr val="accent2">
                      <a:lumMod val="10000"/>
                      <a:lumOff val="90000"/>
                    </a:schemeClr>
                  </a:solidFill>
                  <a:prstDash val="solid"/>
                </a:ln>
                <a:solidFill>
                  <a:schemeClr val="accent2">
                    <a:lumMod val="10000"/>
                    <a:lumOff val="90000"/>
                  </a:schemeClr>
                </a:solidFill>
                <a:effectLst>
                  <a:glow rad="228600">
                    <a:srgbClr val="096C00">
                      <a:alpha val="40000"/>
                    </a:srgbClr>
                  </a:glow>
                </a:effectLst>
              </a:rPr>
              <a:t>the</a:t>
            </a:r>
            <a:r>
              <a:rPr lang="nl-NL" sz="4800" b="1" cap="none" spc="0" dirty="0">
                <a:ln w="12700" cmpd="sng">
                  <a:solidFill>
                    <a:schemeClr val="accent2">
                      <a:lumMod val="10000"/>
                      <a:lumOff val="90000"/>
                    </a:schemeClr>
                  </a:solidFill>
                  <a:prstDash val="solid"/>
                </a:ln>
                <a:solidFill>
                  <a:schemeClr val="accent2">
                    <a:lumMod val="10000"/>
                    <a:lumOff val="90000"/>
                  </a:schemeClr>
                </a:solidFill>
                <a:effectLst>
                  <a:glow rad="228600">
                    <a:srgbClr val="096C00">
                      <a:alpha val="40000"/>
                    </a:srgbClr>
                  </a:glow>
                </a:effectLst>
              </a:rPr>
              <a:t> park</a:t>
            </a:r>
            <a:br>
              <a:rPr lang="nl-NL" sz="4800" b="1" cap="none" spc="0" dirty="0">
                <a:ln w="12700" cmpd="sng">
                  <a:solidFill>
                    <a:schemeClr val="accent2">
                      <a:lumMod val="10000"/>
                      <a:lumOff val="90000"/>
                    </a:schemeClr>
                  </a:solidFill>
                  <a:prstDash val="solid"/>
                </a:ln>
                <a:solidFill>
                  <a:schemeClr val="accent2">
                    <a:lumMod val="10000"/>
                    <a:lumOff val="90000"/>
                  </a:schemeClr>
                </a:solidFill>
                <a:effectLst>
                  <a:glow rad="228600">
                    <a:srgbClr val="096C00">
                      <a:alpha val="40000"/>
                    </a:srgbClr>
                  </a:glow>
                </a:effectLst>
              </a:rPr>
            </a:br>
            <a:r>
              <a:rPr lang="nl-NL" sz="2800" cap="none" spc="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77"/>
              </a:rPr>
              <a:t>Team Leeuwarden</a:t>
            </a:r>
            <a:br>
              <a:rPr lang="nl-NL" sz="4800" b="1" cap="none" spc="0" dirty="0">
                <a:ln w="12700" cmpd="sng">
                  <a:solidFill>
                    <a:schemeClr val="accent2">
                      <a:lumMod val="10000"/>
                      <a:lumOff val="90000"/>
                    </a:schemeClr>
                  </a:solidFill>
                  <a:prstDash val="solid"/>
                </a:ln>
                <a:solidFill>
                  <a:schemeClr val="accent2">
                    <a:lumMod val="10000"/>
                    <a:lumOff val="90000"/>
                  </a:schemeClr>
                </a:solidFill>
                <a:effectLst>
                  <a:glow rad="228600">
                    <a:srgbClr val="096C00">
                      <a:alpha val="40000"/>
                    </a:srgbClr>
                  </a:glow>
                </a:effectLst>
              </a:rPr>
            </a:br>
            <a:endParaRPr lang="nl-NL" sz="4800" b="1" cap="none" spc="0" dirty="0">
              <a:ln w="12700" cmpd="sng">
                <a:solidFill>
                  <a:schemeClr val="accent2">
                    <a:lumMod val="10000"/>
                    <a:lumOff val="90000"/>
                  </a:schemeClr>
                </a:solidFill>
                <a:prstDash val="solid"/>
              </a:ln>
              <a:solidFill>
                <a:schemeClr val="accent2">
                  <a:lumMod val="10000"/>
                  <a:lumOff val="90000"/>
                </a:schemeClr>
              </a:solidFill>
              <a:effectLst>
                <a:glow rad="228600">
                  <a:srgbClr val="096C00">
                    <a:alpha val="40000"/>
                  </a:srgbClr>
                </a:glow>
              </a:effectLst>
            </a:endParaRPr>
          </a:p>
        </p:txBody>
      </p:sp>
      <p:sp>
        <p:nvSpPr>
          <p:cNvPr id="15" name="Rectangle 14">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7" name="Rectangle 16">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D7D11609-F2CF-0F4D-B160-1F3C5F1D170A}"/>
              </a:ext>
            </a:extLst>
          </p:cNvPr>
          <p:cNvSpPr>
            <a:spLocks noGrp="1"/>
          </p:cNvSpPr>
          <p:nvPr>
            <p:ph type="subTitle" idx="1"/>
          </p:nvPr>
        </p:nvSpPr>
        <p:spPr>
          <a:xfrm>
            <a:off x="1867700" y="2007220"/>
            <a:ext cx="2357553" cy="2843560"/>
          </a:xfrm>
        </p:spPr>
        <p:txBody>
          <a:bodyPr anchor="ctr">
            <a:normAutofit/>
          </a:bodyPr>
          <a:lstStyle/>
          <a:p>
            <a:pPr algn="r"/>
            <a:r>
              <a:rPr lang="nl-NL">
                <a:solidFill>
                  <a:srgbClr val="FFFFFF"/>
                </a:solidFill>
              </a:rPr>
              <a:t> </a:t>
            </a:r>
          </a:p>
        </p:txBody>
      </p:sp>
    </p:spTree>
    <p:extLst>
      <p:ext uri="{BB962C8B-B14F-4D97-AF65-F5344CB8AC3E}">
        <p14:creationId xmlns:p14="http://schemas.microsoft.com/office/powerpoint/2010/main" val="157485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64A89-5653-A34A-A64B-925B6740BE26}"/>
              </a:ext>
            </a:extLst>
          </p:cNvPr>
          <p:cNvSpPr>
            <a:spLocks noGrp="1"/>
          </p:cNvSpPr>
          <p:nvPr>
            <p:ph type="title"/>
          </p:nvPr>
        </p:nvSpPr>
        <p:spPr>
          <a:xfrm>
            <a:off x="660064" y="2246695"/>
            <a:ext cx="3708183" cy="520173"/>
          </a:xfrm>
          <a:noFill/>
          <a:ln>
            <a:solidFill>
              <a:schemeClr val="tx1"/>
            </a:solidFill>
          </a:ln>
        </p:spPr>
        <p:txBody>
          <a:bodyPr>
            <a:normAutofit fontScale="90000"/>
          </a:bodyPr>
          <a:lstStyle/>
          <a:p>
            <a:r>
              <a:rPr lang="nl-NL" sz="2400" dirty="0">
                <a:solidFill>
                  <a:schemeClr val="tx1"/>
                </a:solidFill>
              </a:rPr>
              <a:t>Team Leeuwarden</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vak 4">
            <a:extLst>
              <a:ext uri="{FF2B5EF4-FFF2-40B4-BE49-F238E27FC236}">
                <a16:creationId xmlns:a16="http://schemas.microsoft.com/office/drawing/2014/main" id="{46E88F06-F734-944D-B9A9-B31EBEC7F4F5}"/>
              </a:ext>
            </a:extLst>
          </p:cNvPr>
          <p:cNvSpPr txBox="1"/>
          <p:nvPr/>
        </p:nvSpPr>
        <p:spPr>
          <a:xfrm>
            <a:off x="5760299" y="1886198"/>
            <a:ext cx="5986462" cy="3046988"/>
          </a:xfrm>
          <a:prstGeom prst="rect">
            <a:avLst/>
          </a:prstGeom>
          <a:noFill/>
        </p:spPr>
        <p:txBody>
          <a:bodyPr wrap="square" rtlCol="0">
            <a:spAutoFit/>
          </a:bodyPr>
          <a:lstStyle/>
          <a:p>
            <a:r>
              <a:rPr lang="nl-NL" sz="1600" dirty="0">
                <a:solidFill>
                  <a:schemeClr val="bg2"/>
                </a:solidFill>
              </a:rPr>
              <a:t>Hallo, wij zijn Team Leeuwarden van de Light Challenge 2021.</a:t>
            </a:r>
          </a:p>
          <a:p>
            <a:r>
              <a:rPr lang="nl-NL" sz="1600" dirty="0">
                <a:solidFill>
                  <a:schemeClr val="bg2"/>
                </a:solidFill>
              </a:rPr>
              <a:t>Ons team bestaat uit 7 Mbo’ers van het Friesland College in Leeuwarden; creatieve en technische studenten van de opleidingen Creatief  Vakman, Human Technology en Technicus </a:t>
            </a:r>
            <a:r>
              <a:rPr lang="nl-NL" sz="1600" dirty="0" err="1">
                <a:solidFill>
                  <a:schemeClr val="bg2"/>
                </a:solidFill>
              </a:rPr>
              <a:t>Mechatronica</a:t>
            </a:r>
            <a:r>
              <a:rPr lang="nl-NL" sz="1600" dirty="0">
                <a:solidFill>
                  <a:schemeClr val="bg2"/>
                </a:solidFill>
              </a:rPr>
              <a:t> Systemen.</a:t>
            </a:r>
          </a:p>
          <a:p>
            <a:endParaRPr lang="nl-NL" sz="1600" dirty="0">
              <a:solidFill>
                <a:schemeClr val="bg2"/>
              </a:solidFill>
            </a:endParaRPr>
          </a:p>
          <a:p>
            <a:r>
              <a:rPr lang="nl-NL" sz="1600" dirty="0">
                <a:solidFill>
                  <a:schemeClr val="bg2"/>
                </a:solidFill>
              </a:rPr>
              <a:t>Onze leden zijn: </a:t>
            </a:r>
            <a:r>
              <a:rPr lang="nl-NL" sz="1600" dirty="0" err="1">
                <a:solidFill>
                  <a:schemeClr val="bg2"/>
                </a:solidFill>
              </a:rPr>
              <a:t>Emanuele</a:t>
            </a:r>
            <a:r>
              <a:rPr lang="nl-NL" sz="1600" dirty="0">
                <a:solidFill>
                  <a:schemeClr val="bg2"/>
                </a:solidFill>
              </a:rPr>
              <a:t> van Koot, </a:t>
            </a:r>
            <a:r>
              <a:rPr lang="nl-NL" sz="1600" dirty="0" err="1">
                <a:solidFill>
                  <a:schemeClr val="bg2"/>
                </a:solidFill>
              </a:rPr>
              <a:t>Ramiro</a:t>
            </a:r>
            <a:r>
              <a:rPr lang="nl-NL" sz="1600" dirty="0">
                <a:solidFill>
                  <a:schemeClr val="bg2"/>
                </a:solidFill>
              </a:rPr>
              <a:t> </a:t>
            </a:r>
            <a:r>
              <a:rPr lang="nl-NL" sz="1600" dirty="0" err="1">
                <a:solidFill>
                  <a:schemeClr val="bg2"/>
                </a:solidFill>
              </a:rPr>
              <a:t>Méndez</a:t>
            </a:r>
            <a:r>
              <a:rPr lang="nl-NL" sz="1600" dirty="0">
                <a:solidFill>
                  <a:schemeClr val="bg2"/>
                </a:solidFill>
              </a:rPr>
              <a:t> Morales, Simon van </a:t>
            </a:r>
            <a:r>
              <a:rPr lang="nl-NL" sz="1600" dirty="0" err="1">
                <a:solidFill>
                  <a:schemeClr val="bg2"/>
                </a:solidFill>
              </a:rPr>
              <a:t>Doorne</a:t>
            </a:r>
            <a:r>
              <a:rPr lang="nl-NL" sz="1600" dirty="0">
                <a:solidFill>
                  <a:schemeClr val="bg2"/>
                </a:solidFill>
              </a:rPr>
              <a:t>, Max Hoekstra, Max Henning, Constantijn </a:t>
            </a:r>
            <a:r>
              <a:rPr lang="nl-NL" sz="1600" dirty="0" err="1">
                <a:solidFill>
                  <a:schemeClr val="bg2"/>
                </a:solidFill>
              </a:rPr>
              <a:t>Tilanus</a:t>
            </a:r>
            <a:r>
              <a:rPr lang="nl-NL" sz="1600" dirty="0">
                <a:solidFill>
                  <a:schemeClr val="bg2"/>
                </a:solidFill>
              </a:rPr>
              <a:t> en </a:t>
            </a:r>
            <a:r>
              <a:rPr lang="nl-NL" sz="1600" dirty="0" err="1">
                <a:solidFill>
                  <a:schemeClr val="bg2"/>
                </a:solidFill>
              </a:rPr>
              <a:t>Mauricio</a:t>
            </a:r>
            <a:r>
              <a:rPr lang="nl-NL" sz="1600" dirty="0">
                <a:solidFill>
                  <a:schemeClr val="bg2"/>
                </a:solidFill>
              </a:rPr>
              <a:t> </a:t>
            </a:r>
            <a:r>
              <a:rPr lang="nl-NL" sz="1600" dirty="0" err="1">
                <a:solidFill>
                  <a:schemeClr val="bg2"/>
                </a:solidFill>
              </a:rPr>
              <a:t>Arsénio</a:t>
            </a:r>
            <a:endParaRPr lang="nl-NL" sz="1600" dirty="0">
              <a:solidFill>
                <a:schemeClr val="bg2"/>
              </a:solidFill>
            </a:endParaRPr>
          </a:p>
          <a:p>
            <a:endParaRPr lang="nl-NL" sz="1600" dirty="0">
              <a:solidFill>
                <a:schemeClr val="bg2"/>
              </a:solidFill>
            </a:endParaRPr>
          </a:p>
          <a:p>
            <a:r>
              <a:rPr lang="nl-NL" sz="1600" dirty="0">
                <a:solidFill>
                  <a:schemeClr val="bg2"/>
                </a:solidFill>
              </a:rPr>
              <a:t>Wij hopen jullie goed te informeren over ons ambitieuze project waar wij veel passie in hebben gestopt.</a:t>
            </a:r>
          </a:p>
        </p:txBody>
      </p:sp>
      <p:sp>
        <p:nvSpPr>
          <p:cNvPr id="6" name="Rechthoek 5">
            <a:extLst>
              <a:ext uri="{FF2B5EF4-FFF2-40B4-BE49-F238E27FC236}">
                <a16:creationId xmlns:a16="http://schemas.microsoft.com/office/drawing/2014/main" id="{2905FE1D-668C-4942-8452-4131840D518A}"/>
              </a:ext>
            </a:extLst>
          </p:cNvPr>
          <p:cNvSpPr/>
          <p:nvPr/>
        </p:nvSpPr>
        <p:spPr>
          <a:xfrm>
            <a:off x="445239" y="2766868"/>
            <a:ext cx="4135700" cy="1569660"/>
          </a:xfrm>
          <a:prstGeom prst="rect">
            <a:avLst/>
          </a:prstGeom>
          <a:noFill/>
        </p:spPr>
        <p:txBody>
          <a:bodyPr wrap="square" lIns="91440" tIns="45720" rIns="91440" bIns="45720">
            <a:spAutoFit/>
          </a:bodyPr>
          <a:lstStyle/>
          <a:p>
            <a:pPr algn="ctr"/>
            <a:r>
              <a:rPr lang="nl-NL" sz="9600" b="0" cap="none" spc="0" dirty="0">
                <a:ln w="0"/>
                <a:solidFill>
                  <a:schemeClr val="tx1"/>
                </a:solidFill>
                <a:effectLst>
                  <a:outerShdw blurRad="38100" dist="19050" dir="2700000" algn="tl" rotWithShape="0">
                    <a:schemeClr val="dk1">
                      <a:alpha val="40000"/>
                    </a:schemeClr>
                  </a:outerShdw>
                </a:effectLst>
              </a:rPr>
              <a:t>058</a:t>
            </a:r>
          </a:p>
        </p:txBody>
      </p:sp>
    </p:spTree>
    <p:extLst>
      <p:ext uri="{BB962C8B-B14F-4D97-AF65-F5344CB8AC3E}">
        <p14:creationId xmlns:p14="http://schemas.microsoft.com/office/powerpoint/2010/main" val="420312861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916BFA7A-CB90-FF48-B3B9-98EED58EF5A8}"/>
              </a:ext>
            </a:extLst>
          </p:cNvPr>
          <p:cNvPicPr>
            <a:picLocks noChangeAspect="1"/>
          </p:cNvPicPr>
          <p:nvPr/>
        </p:nvPicPr>
        <p:blipFill>
          <a:blip r:embed="rId3"/>
          <a:stretch>
            <a:fillRect/>
          </a:stretch>
        </p:blipFill>
        <p:spPr>
          <a:xfrm>
            <a:off x="-228600" y="-132233"/>
            <a:ext cx="10487025" cy="6708639"/>
          </a:xfrm>
          <a:prstGeom prst="rect">
            <a:avLst/>
          </a:prstGeom>
        </p:spPr>
      </p:pic>
      <p:sp>
        <p:nvSpPr>
          <p:cNvPr id="2" name="Titel 1">
            <a:extLst>
              <a:ext uri="{FF2B5EF4-FFF2-40B4-BE49-F238E27FC236}">
                <a16:creationId xmlns:a16="http://schemas.microsoft.com/office/drawing/2014/main" id="{B4623662-26F1-984F-86B6-4DEECC2DCC66}"/>
              </a:ext>
            </a:extLst>
          </p:cNvPr>
          <p:cNvSpPr>
            <a:spLocks noGrp="1"/>
          </p:cNvSpPr>
          <p:nvPr>
            <p:ph type="title"/>
          </p:nvPr>
        </p:nvSpPr>
        <p:spPr>
          <a:xfrm>
            <a:off x="11501436" y="7629524"/>
            <a:ext cx="257175" cy="242888"/>
          </a:xfrm>
        </p:spPr>
        <p:txBody>
          <a:bodyPr vert="horz" lIns="182880" tIns="182880" rIns="182880" bIns="182880" rtlCol="0">
            <a:normAutofit fontScale="90000"/>
          </a:bodyPr>
          <a:lstStyle/>
          <a:p>
            <a:r>
              <a:rPr lang="en-US" dirty="0"/>
              <a:t>. </a:t>
            </a:r>
            <a:br>
              <a:rPr lang="en-US" dirty="0"/>
            </a:br>
            <a:endParaRPr lang="en-US" dirty="0"/>
          </a:p>
        </p:txBody>
      </p:sp>
      <p:pic>
        <p:nvPicPr>
          <p:cNvPr id="12" name="Tijdelijke aanduiding voor inhoud 11" descr="Afbeelding met boom, buiten, gras, dag&#10;&#10;Automatisch gegenereerde beschrijving">
            <a:extLst>
              <a:ext uri="{FF2B5EF4-FFF2-40B4-BE49-F238E27FC236}">
                <a16:creationId xmlns:a16="http://schemas.microsoft.com/office/drawing/2014/main" id="{63030784-8EE7-534C-9EFF-FD5D5A4F1E0D}"/>
              </a:ext>
            </a:extLst>
          </p:cNvPr>
          <p:cNvPicPr>
            <a:picLocks noGrp="1" noChangeAspect="1"/>
          </p:cNvPicPr>
          <p:nvPr>
            <p:ph idx="1"/>
          </p:nvPr>
        </p:nvPicPr>
        <p:blipFill>
          <a:blip r:embed="rId4"/>
          <a:stretch>
            <a:fillRect/>
          </a:stretch>
        </p:blipFill>
        <p:spPr>
          <a:xfrm>
            <a:off x="559611" y="271462"/>
            <a:ext cx="6824014" cy="3525740"/>
          </a:xfrm>
        </p:spPr>
      </p:pic>
      <p:sp>
        <p:nvSpPr>
          <p:cNvPr id="5" name="TextBox 4">
            <a:extLst>
              <a:ext uri="{FF2B5EF4-FFF2-40B4-BE49-F238E27FC236}">
                <a16:creationId xmlns:a16="http://schemas.microsoft.com/office/drawing/2014/main" id="{851484CD-E571-4EBB-BE4A-5FA860323674}"/>
              </a:ext>
            </a:extLst>
          </p:cNvPr>
          <p:cNvSpPr txBox="1"/>
          <p:nvPr/>
        </p:nvSpPr>
        <p:spPr>
          <a:xfrm>
            <a:off x="804671" y="2858703"/>
            <a:ext cx="5285791" cy="304254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defTabSz="914400">
              <a:spcBef>
                <a:spcPts val="1000"/>
              </a:spcBef>
              <a:buClr>
                <a:schemeClr val="accent2"/>
              </a:buClr>
              <a:buFont typeface="Arial" panose="020B0604020202020204" pitchFamily="34" charset="0"/>
              <a:buChar char="•"/>
            </a:pPr>
            <a:endParaRPr lang="en-US" dirty="0">
              <a:solidFill>
                <a:srgbClr val="FFFFFF"/>
              </a:solidFill>
            </a:endParaRPr>
          </a:p>
        </p:txBody>
      </p:sp>
      <p:pic>
        <p:nvPicPr>
          <p:cNvPr id="15" name="Afbeelding 14" descr="Afbeelding met tekst, elektronica&#10;&#10;Automatisch gegenereerde beschrijving">
            <a:extLst>
              <a:ext uri="{FF2B5EF4-FFF2-40B4-BE49-F238E27FC236}">
                <a16:creationId xmlns:a16="http://schemas.microsoft.com/office/drawing/2014/main" id="{B6BD84AB-422D-904C-8C5D-0011D786CBD4}"/>
              </a:ext>
            </a:extLst>
          </p:cNvPr>
          <p:cNvPicPr>
            <a:picLocks noChangeAspect="1"/>
          </p:cNvPicPr>
          <p:nvPr/>
        </p:nvPicPr>
        <p:blipFill>
          <a:blip r:embed="rId5"/>
          <a:stretch>
            <a:fillRect/>
          </a:stretch>
        </p:blipFill>
        <p:spPr>
          <a:xfrm>
            <a:off x="8053390" y="271462"/>
            <a:ext cx="3578999" cy="5901250"/>
          </a:xfrm>
          <a:prstGeom prst="rect">
            <a:avLst/>
          </a:prstGeom>
        </p:spPr>
      </p:pic>
      <p:sp>
        <p:nvSpPr>
          <p:cNvPr id="16" name="Tekstvak 15">
            <a:extLst>
              <a:ext uri="{FF2B5EF4-FFF2-40B4-BE49-F238E27FC236}">
                <a16:creationId xmlns:a16="http://schemas.microsoft.com/office/drawing/2014/main" id="{82D52349-A877-714D-96EA-95569AEB7108}"/>
              </a:ext>
            </a:extLst>
          </p:cNvPr>
          <p:cNvSpPr txBox="1"/>
          <p:nvPr/>
        </p:nvSpPr>
        <p:spPr>
          <a:xfrm>
            <a:off x="559611" y="4006192"/>
            <a:ext cx="6824014" cy="2677656"/>
          </a:xfrm>
          <a:prstGeom prst="rect">
            <a:avLst/>
          </a:prstGeom>
          <a:noFill/>
        </p:spPr>
        <p:txBody>
          <a:bodyPr wrap="square" rtlCol="0">
            <a:spAutoFit/>
          </a:bodyPr>
          <a:lstStyle/>
          <a:p>
            <a:r>
              <a:rPr lang="nl-NL" sz="1200" dirty="0"/>
              <a:t>Wanneer het donker wordt, zijn de meeste parken en wandelpaadjes voor mensen hun gevoel ‘te gevaarlijk’ en voelen zich hierdoor niet aangetrokken en comfortabel genoeg om deze voorzieningen te benutten. De bedoeling met ons ontwerp is juist de mens naar deze punten te leidden door hun interesse hiermee te pakken. </a:t>
            </a:r>
          </a:p>
          <a:p>
            <a:endParaRPr lang="nl-NL" sz="1200" dirty="0"/>
          </a:p>
          <a:p>
            <a:r>
              <a:rPr lang="nl-NL" sz="1200" dirty="0"/>
              <a:t>Met </a:t>
            </a:r>
            <a:r>
              <a:rPr lang="nl-NL" sz="1200" dirty="0" err="1"/>
              <a:t>Glow</a:t>
            </a:r>
            <a:r>
              <a:rPr lang="nl-NL" sz="1200" dirty="0"/>
              <a:t> in </a:t>
            </a:r>
            <a:r>
              <a:rPr lang="nl-NL" sz="1200" dirty="0" err="1"/>
              <a:t>the</a:t>
            </a:r>
            <a:r>
              <a:rPr lang="nl-NL" sz="1200" dirty="0"/>
              <a:t> Park wordt een modulair lichtpad aangelegd op genoemde punten. Dit doen we door middel van een aluminium behuizing, waarin zich LED-strips, een zonnepaneel, </a:t>
            </a:r>
            <a:r>
              <a:rPr lang="nl-NL" sz="1200" dirty="0" err="1"/>
              <a:t>piëzo</a:t>
            </a:r>
            <a:r>
              <a:rPr lang="nl-NL" sz="1200" dirty="0"/>
              <a:t>-elektrische kristallen, een accu, bedrading en plexiglas bevinden.  Door het modulair te maken en led-strips te gebruiken is er amper energie nodig; hierover meer in een latere dia.</a:t>
            </a:r>
          </a:p>
          <a:p>
            <a:endParaRPr lang="nl-NL" sz="1200" dirty="0"/>
          </a:p>
          <a:p>
            <a:r>
              <a:rPr lang="nl-NL" sz="1200" dirty="0"/>
              <a:t>Dit pad is bedoeld om mensen geïnteresseerd te maken om ‘s avonds een wandeling te maken door de plekken waar ze normaal gesproken niet durven te komen. </a:t>
            </a:r>
          </a:p>
          <a:p>
            <a:endParaRPr lang="nl-NL" sz="1200" dirty="0"/>
          </a:p>
          <a:p>
            <a:endParaRPr lang="nl-NL" sz="1200" dirty="0"/>
          </a:p>
        </p:txBody>
      </p:sp>
    </p:spTree>
    <p:extLst>
      <p:ext uri="{BB962C8B-B14F-4D97-AF65-F5344CB8AC3E}">
        <p14:creationId xmlns:p14="http://schemas.microsoft.com/office/powerpoint/2010/main" val="112322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E0604608-4ECB-6E42-893A-0F0471E9FA45}"/>
              </a:ext>
            </a:extLst>
          </p:cNvPr>
          <p:cNvSpPr>
            <a:spLocks noGrp="1"/>
          </p:cNvSpPr>
          <p:nvPr>
            <p:ph type="title"/>
          </p:nvPr>
        </p:nvSpPr>
        <p:spPr>
          <a:xfrm>
            <a:off x="5138928" y="964692"/>
            <a:ext cx="6092952" cy="1188720"/>
          </a:xfrm>
        </p:spPr>
        <p:txBody>
          <a:bodyPr>
            <a:normAutofit/>
          </a:bodyPr>
          <a:lstStyle/>
          <a:p>
            <a:endParaRPr lang="nl-NL" dirty="0"/>
          </a:p>
        </p:txBody>
      </p:sp>
      <p:pic>
        <p:nvPicPr>
          <p:cNvPr id="6" name="Tijdelijke aanduiding voor inhoud 5">
            <a:extLst>
              <a:ext uri="{FF2B5EF4-FFF2-40B4-BE49-F238E27FC236}">
                <a16:creationId xmlns:a16="http://schemas.microsoft.com/office/drawing/2014/main" id="{DD1066CD-CCB3-C947-BAD8-F5806DE7B98B}"/>
              </a:ext>
            </a:extLst>
          </p:cNvPr>
          <p:cNvPicPr>
            <a:picLocks noGrp="1" noChangeAspect="1"/>
          </p:cNvPicPr>
          <p:nvPr>
            <p:ph idx="1"/>
          </p:nvPr>
        </p:nvPicPr>
        <p:blipFill>
          <a:blip r:embed="rId2"/>
          <a:stretch>
            <a:fillRect/>
          </a:stretch>
        </p:blipFill>
        <p:spPr>
          <a:xfrm>
            <a:off x="-1323048" y="-324644"/>
            <a:ext cx="14478096" cy="7764463"/>
          </a:xfrm>
        </p:spPr>
      </p:pic>
      <p:pic>
        <p:nvPicPr>
          <p:cNvPr id="4" name="Afbeelding 3">
            <a:extLst>
              <a:ext uri="{FF2B5EF4-FFF2-40B4-BE49-F238E27FC236}">
                <a16:creationId xmlns:a16="http://schemas.microsoft.com/office/drawing/2014/main" id="{D63EFB19-328C-F84B-B9DE-5382A5802C6D}"/>
              </a:ext>
            </a:extLst>
          </p:cNvPr>
          <p:cNvPicPr>
            <a:picLocks noChangeAspect="1"/>
          </p:cNvPicPr>
          <p:nvPr/>
        </p:nvPicPr>
        <p:blipFill>
          <a:blip r:embed="rId3"/>
          <a:stretch>
            <a:fillRect/>
          </a:stretch>
        </p:blipFill>
        <p:spPr>
          <a:xfrm>
            <a:off x="-448548" y="365143"/>
            <a:ext cx="6948704" cy="4203964"/>
          </a:xfrm>
          <a:prstGeom prst="rect">
            <a:avLst/>
          </a:prstGeom>
          <a:ln w="31750" cap="sq">
            <a:solidFill>
              <a:srgbClr val="FFFFFF"/>
            </a:solidFill>
            <a:miter lim="800000"/>
          </a:ln>
        </p:spPr>
      </p:pic>
      <p:pic>
        <p:nvPicPr>
          <p:cNvPr id="5" name="Tijdelijke aanduiding voor inhoud 10">
            <a:extLst>
              <a:ext uri="{FF2B5EF4-FFF2-40B4-BE49-F238E27FC236}">
                <a16:creationId xmlns:a16="http://schemas.microsoft.com/office/drawing/2014/main" id="{FA7368A8-638C-DC46-AE2C-25EA84822905}"/>
              </a:ext>
            </a:extLst>
          </p:cNvPr>
          <p:cNvPicPr>
            <a:picLocks noChangeAspect="1"/>
          </p:cNvPicPr>
          <p:nvPr/>
        </p:nvPicPr>
        <p:blipFill>
          <a:blip r:embed="rId4"/>
          <a:stretch>
            <a:fillRect/>
          </a:stretch>
        </p:blipFill>
        <p:spPr>
          <a:xfrm>
            <a:off x="3433839" y="3275267"/>
            <a:ext cx="3580995" cy="3076401"/>
          </a:xfrm>
          <a:prstGeom prst="rect">
            <a:avLst/>
          </a:prstGeom>
          <a:ln w="31750" cap="sq">
            <a:solidFill>
              <a:srgbClr val="FFFFFF"/>
            </a:solidFill>
            <a:miter lim="800000"/>
          </a:ln>
        </p:spPr>
      </p:pic>
      <p:sp>
        <p:nvSpPr>
          <p:cNvPr id="9" name="Tekstvak 8">
            <a:extLst>
              <a:ext uri="{FF2B5EF4-FFF2-40B4-BE49-F238E27FC236}">
                <a16:creationId xmlns:a16="http://schemas.microsoft.com/office/drawing/2014/main" id="{EAF19FA6-D9D9-6B4C-A5CB-3AA397018D67}"/>
              </a:ext>
            </a:extLst>
          </p:cNvPr>
          <p:cNvSpPr txBox="1"/>
          <p:nvPr/>
        </p:nvSpPr>
        <p:spPr>
          <a:xfrm>
            <a:off x="7543801" y="365143"/>
            <a:ext cx="4779349" cy="6740307"/>
          </a:xfrm>
          <a:prstGeom prst="rect">
            <a:avLst/>
          </a:prstGeom>
          <a:noFill/>
        </p:spPr>
        <p:txBody>
          <a:bodyPr wrap="square" rtlCol="0">
            <a:spAutoFit/>
          </a:bodyPr>
          <a:lstStyle/>
          <a:p>
            <a:r>
              <a:rPr lang="nl-NL" sz="1400" dirty="0"/>
              <a:t>Ons doel is op natuurlijke- en kunstmatige natuurgebieden te voorzien van verlichting, zonder de flora en fauna te verstoren en de mens naar deze punten te trekken doormiddel van een lichtervaring zodat mens en natuur hier in harmonie kunnen voortbestaan.</a:t>
            </a:r>
          </a:p>
          <a:p>
            <a:endParaRPr lang="nl-NL" sz="1400" dirty="0"/>
          </a:p>
          <a:p>
            <a:r>
              <a:rPr lang="nl-NL" sz="1400" dirty="0"/>
              <a:t>Om dit te doen heeft ons team onderzoek gedaan naar verschillende soorten en kleuren licht en hun effect op de natuur.</a:t>
            </a:r>
          </a:p>
          <a:p>
            <a:r>
              <a:rPr lang="nl-NL" sz="1400" dirty="0"/>
              <a:t>Dit was ook één van de doelen van het Licht op </a:t>
            </a:r>
            <a:r>
              <a:rPr lang="nl-NL" sz="1400" dirty="0" err="1"/>
              <a:t>Natuur-project</a:t>
            </a:r>
            <a:r>
              <a:rPr lang="nl-NL" sz="1400" dirty="0"/>
              <a:t> van het Nederlands Instituut voor Ecologie en haar partners. </a:t>
            </a:r>
          </a:p>
          <a:p>
            <a:endParaRPr lang="nl-NL" sz="1400" dirty="0"/>
          </a:p>
          <a:p>
            <a:r>
              <a:rPr lang="nl-NL" sz="1400" dirty="0"/>
              <a:t>Er zijn op 8 plekken in Nederland lantaarnpalen geplaatst met verschillende kleuren; rood, wit en groen. Gedurende de 4 jaar waarin het onderzoek plaatsvond werden in de eerste twee jaren weinig tot geen verandering waargenomen in de omgeving; in de twee volgende jaren werden negatieve gevolgen waargenomen; vooral voor wit en rood licht. Groen licht is uiteindelijk het minst schadelijke kleur voor licht in de natuur. </a:t>
            </a:r>
          </a:p>
          <a:p>
            <a:endParaRPr lang="nl-NL" sz="1400" dirty="0"/>
          </a:p>
          <a:p>
            <a:r>
              <a:rPr lang="nl-NL" sz="1400" dirty="0"/>
              <a:t>Bovendien blijkt uit het onderzoek ook dat de invloed op de natuur pas echt in zijn werking gaat wanneer het voor een langere periode blootgesteld wordt aan dit licht. Doordat het licht in ons pad alleen voor korte periodes aan staat, zal het significant minder effect hebben op de natuur dan de normale lantaarnpaal.</a:t>
            </a:r>
          </a:p>
          <a:p>
            <a:endParaRPr lang="nl-NL" dirty="0"/>
          </a:p>
          <a:p>
            <a:endParaRPr lang="nl-NL" dirty="0"/>
          </a:p>
          <a:p>
            <a:endParaRPr lang="nl-NL" dirty="0"/>
          </a:p>
        </p:txBody>
      </p:sp>
    </p:spTree>
    <p:extLst>
      <p:ext uri="{BB962C8B-B14F-4D97-AF65-F5344CB8AC3E}">
        <p14:creationId xmlns:p14="http://schemas.microsoft.com/office/powerpoint/2010/main" val="4057517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EE0E6DF4-6427-F641-A58A-731CC791DB98}"/>
              </a:ext>
            </a:extLst>
          </p:cNvPr>
          <p:cNvPicPr>
            <a:picLocks noChangeAspect="1"/>
          </p:cNvPicPr>
          <p:nvPr/>
        </p:nvPicPr>
        <p:blipFill>
          <a:blip r:embed="rId3"/>
          <a:stretch>
            <a:fillRect/>
          </a:stretch>
        </p:blipFill>
        <p:spPr>
          <a:xfrm>
            <a:off x="3799693" y="-11032"/>
            <a:ext cx="5172857" cy="5070152"/>
          </a:xfrm>
          <a:prstGeom prst="rect">
            <a:avLst/>
          </a:prstGeom>
        </p:spPr>
      </p:pic>
      <p:pic>
        <p:nvPicPr>
          <p:cNvPr id="5" name="Tijdelijke aanduiding voor inhoud 4">
            <a:extLst>
              <a:ext uri="{FF2B5EF4-FFF2-40B4-BE49-F238E27FC236}">
                <a16:creationId xmlns:a16="http://schemas.microsoft.com/office/drawing/2014/main" id="{E15FE6ED-A4D7-C940-A368-3D2E977F0068}"/>
              </a:ext>
            </a:extLst>
          </p:cNvPr>
          <p:cNvPicPr>
            <a:picLocks noGrp="1" noChangeAspect="1"/>
          </p:cNvPicPr>
          <p:nvPr>
            <p:ph idx="1"/>
          </p:nvPr>
        </p:nvPicPr>
        <p:blipFill>
          <a:blip r:embed="rId4"/>
          <a:stretch>
            <a:fillRect/>
          </a:stretch>
        </p:blipFill>
        <p:spPr>
          <a:xfrm>
            <a:off x="5680820" y="439259"/>
            <a:ext cx="2834529" cy="2834529"/>
          </a:xfrm>
        </p:spPr>
      </p:pic>
      <p:pic>
        <p:nvPicPr>
          <p:cNvPr id="7" name="Afbeelding 6">
            <a:extLst>
              <a:ext uri="{FF2B5EF4-FFF2-40B4-BE49-F238E27FC236}">
                <a16:creationId xmlns:a16="http://schemas.microsoft.com/office/drawing/2014/main" id="{50551A89-9CBA-8041-8282-ADFEF02A03E7}"/>
              </a:ext>
            </a:extLst>
          </p:cNvPr>
          <p:cNvPicPr>
            <a:picLocks noChangeAspect="1"/>
          </p:cNvPicPr>
          <p:nvPr/>
        </p:nvPicPr>
        <p:blipFill>
          <a:blip r:embed="rId5"/>
          <a:stretch>
            <a:fillRect/>
          </a:stretch>
        </p:blipFill>
        <p:spPr>
          <a:xfrm>
            <a:off x="590153" y="346404"/>
            <a:ext cx="4585678" cy="3082595"/>
          </a:xfrm>
          <a:prstGeom prst="rect">
            <a:avLst/>
          </a:prstGeom>
        </p:spPr>
      </p:pic>
      <p:pic>
        <p:nvPicPr>
          <p:cNvPr id="9" name="Afbeelding 8">
            <a:extLst>
              <a:ext uri="{FF2B5EF4-FFF2-40B4-BE49-F238E27FC236}">
                <a16:creationId xmlns:a16="http://schemas.microsoft.com/office/drawing/2014/main" id="{46ABD2E1-FC79-8941-A0D6-F8C61C96293A}"/>
              </a:ext>
            </a:extLst>
          </p:cNvPr>
          <p:cNvPicPr>
            <a:picLocks noChangeAspect="1"/>
          </p:cNvPicPr>
          <p:nvPr/>
        </p:nvPicPr>
        <p:blipFill>
          <a:blip r:embed="rId6"/>
          <a:stretch>
            <a:fillRect/>
          </a:stretch>
        </p:blipFill>
        <p:spPr>
          <a:xfrm>
            <a:off x="590153" y="3606644"/>
            <a:ext cx="6762653" cy="2904952"/>
          </a:xfrm>
          <a:prstGeom prst="rect">
            <a:avLst/>
          </a:prstGeom>
        </p:spPr>
      </p:pic>
      <p:sp>
        <p:nvSpPr>
          <p:cNvPr id="3" name="Tekstvak 2">
            <a:extLst>
              <a:ext uri="{FF2B5EF4-FFF2-40B4-BE49-F238E27FC236}">
                <a16:creationId xmlns:a16="http://schemas.microsoft.com/office/drawing/2014/main" id="{F13F5516-1880-4E4E-8637-38D903C52916}"/>
              </a:ext>
            </a:extLst>
          </p:cNvPr>
          <p:cNvSpPr txBox="1"/>
          <p:nvPr/>
        </p:nvSpPr>
        <p:spPr>
          <a:xfrm>
            <a:off x="9111780" y="346404"/>
            <a:ext cx="2871788" cy="5262979"/>
          </a:xfrm>
          <a:prstGeom prst="rect">
            <a:avLst/>
          </a:prstGeom>
          <a:noFill/>
        </p:spPr>
        <p:txBody>
          <a:bodyPr wrap="square" rtlCol="0">
            <a:spAutoFit/>
          </a:bodyPr>
          <a:lstStyle/>
          <a:p>
            <a:r>
              <a:rPr lang="nl-NL" sz="1200" dirty="0">
                <a:solidFill>
                  <a:schemeClr val="bg2"/>
                </a:solidFill>
              </a:rPr>
              <a:t>Het </a:t>
            </a:r>
            <a:r>
              <a:rPr lang="nl-NL" sz="1200" dirty="0" err="1">
                <a:solidFill>
                  <a:schemeClr val="bg2"/>
                </a:solidFill>
              </a:rPr>
              <a:t>piëzo</a:t>
            </a:r>
            <a:r>
              <a:rPr lang="nl-NL" sz="1200" dirty="0">
                <a:solidFill>
                  <a:schemeClr val="bg2"/>
                </a:solidFill>
              </a:rPr>
              <a:t>-elektrische element wordt toegepast in de vorm van een modulair lichtpad met drukplaten. </a:t>
            </a:r>
          </a:p>
          <a:p>
            <a:endParaRPr lang="nl-NL" sz="1200" dirty="0">
              <a:solidFill>
                <a:schemeClr val="bg2"/>
              </a:solidFill>
            </a:endParaRPr>
          </a:p>
          <a:p>
            <a:r>
              <a:rPr lang="nl-NL" sz="1200" dirty="0" err="1">
                <a:solidFill>
                  <a:schemeClr val="bg2"/>
                </a:solidFill>
              </a:rPr>
              <a:t>Piëzo</a:t>
            </a:r>
            <a:r>
              <a:rPr lang="nl-NL" sz="1200" dirty="0">
                <a:solidFill>
                  <a:schemeClr val="bg2"/>
                </a:solidFill>
              </a:rPr>
              <a:t>-elektrische kristallen geven een zeer zwakke spanning af wanneer er druk of buiging op wordt beoefend; Om druk waar te nemen in een drukplaat, worden deze kristallen gebruikt. </a:t>
            </a:r>
          </a:p>
          <a:p>
            <a:endParaRPr lang="nl-NL" sz="1200" dirty="0">
              <a:solidFill>
                <a:schemeClr val="bg2"/>
              </a:solidFill>
            </a:endParaRPr>
          </a:p>
          <a:p>
            <a:r>
              <a:rPr lang="nl-NL" sz="1200" dirty="0">
                <a:solidFill>
                  <a:schemeClr val="bg2"/>
                </a:solidFill>
              </a:rPr>
              <a:t>Het eerste idee was om de LED-strips te voorzien van de energie die worden geproduceerd van de kristallen, maar ze leveren simpelweg te weinig energie om een lichtbron in zijn werking te brengen, dus hebben we er gekozen om de zwakke spanningbron van de kristallen te gebruiken als druksensor. Doordat de kristallen de trillingen van de voetstappen of fietsbanden opneemt, zal de plaat een drempelwaarde hebben waar de plaat niet ingedrukt hoeft te worden, maar activeert bij aanraking van een minimum van ongeveer 10kg.</a:t>
            </a:r>
          </a:p>
          <a:p>
            <a:endParaRPr lang="nl-NL" sz="1200" dirty="0">
              <a:solidFill>
                <a:schemeClr val="bg2"/>
              </a:solidFill>
            </a:endParaRPr>
          </a:p>
          <a:p>
            <a:endParaRPr lang="nl-NL" sz="1200" dirty="0">
              <a:solidFill>
                <a:schemeClr val="bg2"/>
              </a:solidFill>
            </a:endParaRPr>
          </a:p>
          <a:p>
            <a:endParaRPr lang="nl-NL" dirty="0">
              <a:solidFill>
                <a:schemeClr val="bg2"/>
              </a:solidFill>
            </a:endParaRPr>
          </a:p>
          <a:p>
            <a:endParaRPr lang="nl-NL" dirty="0">
              <a:solidFill>
                <a:schemeClr val="bg2"/>
              </a:solidFill>
            </a:endParaRPr>
          </a:p>
        </p:txBody>
      </p:sp>
    </p:spTree>
    <p:extLst>
      <p:ext uri="{BB962C8B-B14F-4D97-AF65-F5344CB8AC3E}">
        <p14:creationId xmlns:p14="http://schemas.microsoft.com/office/powerpoint/2010/main" val="194920572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BB52FB2-0C8B-6847-8267-830FE2FE17EA}"/>
              </a:ext>
            </a:extLst>
          </p:cNvPr>
          <p:cNvPicPr>
            <a:picLocks noChangeAspect="1"/>
          </p:cNvPicPr>
          <p:nvPr/>
        </p:nvPicPr>
        <p:blipFill>
          <a:blip r:embed="rId3"/>
          <a:stretch>
            <a:fillRect/>
          </a:stretch>
        </p:blipFill>
        <p:spPr>
          <a:xfrm>
            <a:off x="-642938" y="2514600"/>
            <a:ext cx="12834938" cy="4572000"/>
          </a:xfrm>
          <a:prstGeom prst="rect">
            <a:avLst/>
          </a:prstGeom>
        </p:spPr>
      </p:pic>
      <p:pic>
        <p:nvPicPr>
          <p:cNvPr id="8" name="Tijdelijke aanduiding voor inhoud 7" descr="Afbeelding met keukengerei, computer&#10;&#10;Automatisch gegenereerde beschrijving">
            <a:extLst>
              <a:ext uri="{FF2B5EF4-FFF2-40B4-BE49-F238E27FC236}">
                <a16:creationId xmlns:a16="http://schemas.microsoft.com/office/drawing/2014/main" id="{4681FEC0-00F8-4F4B-BC02-FAB9287227F4}"/>
              </a:ext>
            </a:extLst>
          </p:cNvPr>
          <p:cNvPicPr>
            <a:picLocks noGrp="1" noChangeAspect="1"/>
          </p:cNvPicPr>
          <p:nvPr>
            <p:ph idx="1"/>
          </p:nvPr>
        </p:nvPicPr>
        <p:blipFill>
          <a:blip r:embed="rId4"/>
          <a:stretch>
            <a:fillRect/>
          </a:stretch>
        </p:blipFill>
        <p:spPr>
          <a:xfrm>
            <a:off x="0" y="2920545"/>
            <a:ext cx="12192000" cy="3283621"/>
          </a:xfrm>
        </p:spPr>
      </p:pic>
      <p:sp>
        <p:nvSpPr>
          <p:cNvPr id="2" name="Tekstvak 1">
            <a:extLst>
              <a:ext uri="{FF2B5EF4-FFF2-40B4-BE49-F238E27FC236}">
                <a16:creationId xmlns:a16="http://schemas.microsoft.com/office/drawing/2014/main" id="{21BF98F3-1AD8-B84B-B02D-9F9F5A0C65C2}"/>
              </a:ext>
            </a:extLst>
          </p:cNvPr>
          <p:cNvSpPr txBox="1"/>
          <p:nvPr/>
        </p:nvSpPr>
        <p:spPr>
          <a:xfrm>
            <a:off x="171449" y="242889"/>
            <a:ext cx="6043613" cy="2893100"/>
          </a:xfrm>
          <a:prstGeom prst="rect">
            <a:avLst/>
          </a:prstGeom>
          <a:noFill/>
        </p:spPr>
        <p:txBody>
          <a:bodyPr wrap="square" rtlCol="0">
            <a:spAutoFit/>
          </a:bodyPr>
          <a:lstStyle/>
          <a:p>
            <a:r>
              <a:rPr lang="nl-NL" sz="1400" dirty="0">
                <a:solidFill>
                  <a:sysClr val="windowText" lastClr="000000"/>
                </a:solidFill>
              </a:rPr>
              <a:t>Het lichtpad is modulair; dit betekent dat het opgebouwd is uit meerdere segmenten; deze segmenten kunnen op zichzelf werken en kunnen per segment vervangen worden, zodat bij onwaarschijnlijke schade maar één segment vervangen hoeft te worden. </a:t>
            </a:r>
          </a:p>
          <a:p>
            <a:endParaRPr lang="nl-NL" sz="1400" dirty="0">
              <a:solidFill>
                <a:sysClr val="windowText" lastClr="000000"/>
              </a:solidFill>
            </a:endParaRPr>
          </a:p>
          <a:p>
            <a:r>
              <a:rPr lang="nl-NL" sz="1400" dirty="0">
                <a:solidFill>
                  <a:sysClr val="windowText" lastClr="000000"/>
                </a:solidFill>
              </a:rPr>
              <a:t>Dit houdt ook in dat wanneer je op één van de segmenten staat ook alleen de LED-strips die zich hier omheen bevinden aangaan. </a:t>
            </a:r>
          </a:p>
          <a:p>
            <a:r>
              <a:rPr lang="nl-NL" sz="1400" dirty="0">
                <a:solidFill>
                  <a:sysClr val="windowText" lastClr="000000"/>
                </a:solidFill>
              </a:rPr>
              <a:t>Wanneer je op een segment staat, gaat deze aan; wanneer je op het volgende segment stapt, gaat dit aan en die achter je gaat weer uit.</a:t>
            </a:r>
          </a:p>
          <a:p>
            <a:endParaRPr lang="nl-NL" sz="1400" dirty="0">
              <a:solidFill>
                <a:sysClr val="windowText" lastClr="000000"/>
              </a:solidFill>
            </a:endParaRPr>
          </a:p>
          <a:p>
            <a:endParaRPr lang="nl-NL" sz="1400" dirty="0">
              <a:solidFill>
                <a:sysClr val="windowText" lastClr="000000"/>
              </a:solidFill>
            </a:endParaRPr>
          </a:p>
          <a:p>
            <a:endParaRPr lang="nl-NL" sz="1400" dirty="0"/>
          </a:p>
          <a:p>
            <a:endParaRPr lang="nl-NL" sz="1400" dirty="0"/>
          </a:p>
        </p:txBody>
      </p:sp>
    </p:spTree>
    <p:extLst>
      <p:ext uri="{BB962C8B-B14F-4D97-AF65-F5344CB8AC3E}">
        <p14:creationId xmlns:p14="http://schemas.microsoft.com/office/powerpoint/2010/main" val="261316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0C344-B70C-4892-A50B-18A14E39E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53CA6F-E2A3-48F3-AD20-D80C44380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7" y="0"/>
            <a:ext cx="6676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69CC22A-B71E-B047-8A49-BFAC90F3F470}"/>
              </a:ext>
            </a:extLst>
          </p:cNvPr>
          <p:cNvSpPr>
            <a:spLocks noGrp="1"/>
          </p:cNvSpPr>
          <p:nvPr>
            <p:ph idx="1"/>
          </p:nvPr>
        </p:nvSpPr>
        <p:spPr>
          <a:xfrm>
            <a:off x="1411724" y="1644372"/>
            <a:ext cx="6676389" cy="3569256"/>
          </a:xfrm>
        </p:spPr>
        <p:txBody>
          <a:bodyPr>
            <a:normAutofit/>
          </a:bodyPr>
          <a:lstStyle/>
          <a:p>
            <a:r>
              <a:rPr lang="nl-NL" sz="2800" dirty="0">
                <a:solidFill>
                  <a:srgbClr val="FFFFFF"/>
                </a:solidFill>
              </a:rPr>
              <a:t>Bedankt voor het doornemen van onze digitale presentatie. </a:t>
            </a:r>
          </a:p>
          <a:p>
            <a:r>
              <a:rPr lang="nl-NL" sz="2800" dirty="0">
                <a:solidFill>
                  <a:srgbClr val="FFFFFF"/>
                </a:solidFill>
              </a:rPr>
              <a:t>Als jullie meer vragen hebben wordt er in het logboek dieper ingegaan op elk onderwerp.</a:t>
            </a:r>
          </a:p>
          <a:p>
            <a:endParaRPr lang="nl-NL" dirty="0">
              <a:solidFill>
                <a:srgbClr val="FFFFFF"/>
              </a:solidFill>
            </a:endParaRPr>
          </a:p>
        </p:txBody>
      </p:sp>
    </p:spTree>
    <p:extLst>
      <p:ext uri="{BB962C8B-B14F-4D97-AF65-F5344CB8AC3E}">
        <p14:creationId xmlns:p14="http://schemas.microsoft.com/office/powerpoint/2010/main" val="91151298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kket">
  <a:themeElements>
    <a:clrScheme name="Aangepast 25">
      <a:dk1>
        <a:srgbClr val="FFFFFF"/>
      </a:dk1>
      <a:lt1>
        <a:srgbClr val="FFFFFF"/>
      </a:lt1>
      <a:dk2>
        <a:srgbClr val="000000"/>
      </a:dk2>
      <a:lt2>
        <a:srgbClr val="064900"/>
      </a:lt2>
      <a:accent1>
        <a:srgbClr val="000000"/>
      </a:accent1>
      <a:accent2>
        <a:srgbClr val="202020"/>
      </a:accent2>
      <a:accent3>
        <a:srgbClr val="000000"/>
      </a:accent3>
      <a:accent4>
        <a:srgbClr val="9CA383"/>
      </a:accent4>
      <a:accent5>
        <a:srgbClr val="87795D"/>
      </a:accent5>
      <a:accent6>
        <a:srgbClr val="A0988C"/>
      </a:accent6>
      <a:hlink>
        <a:srgbClr val="00B0F0"/>
      </a:hlink>
      <a:folHlink>
        <a:srgbClr val="738F97"/>
      </a:folHlink>
    </a:clrScheme>
    <a:fontScheme name="Pak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{E1E7CA33-F53B-2843-808C-52DCE08F9418}tf10001120</Template>
  <TotalTime>359</TotalTime>
  <Words>724</Words>
  <Application>Microsoft Office PowerPoint</Application>
  <PresentationFormat>Widescreen</PresentationFormat>
  <Paragraphs>44</Paragraphs>
  <Slides>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Rounded MT Bold</vt:lpstr>
      <vt:lpstr>Calibri</vt:lpstr>
      <vt:lpstr>Gill Sans MT</vt:lpstr>
      <vt:lpstr>Pakket</vt:lpstr>
      <vt:lpstr>Glow in the park Team Leeuwarden </vt:lpstr>
      <vt:lpstr>Team Leeuwarden</vt:lpstr>
      <vt:lpstr>.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Glow in the park</dc:title>
  <dc:creator>Mauricio Arsénio</dc:creator>
  <cp:lastModifiedBy>Ramiro Méndez Morales</cp:lastModifiedBy>
  <cp:revision>25</cp:revision>
  <dcterms:created xsi:type="dcterms:W3CDTF">2021-10-29T10:21:58Z</dcterms:created>
  <dcterms:modified xsi:type="dcterms:W3CDTF">2021-12-14T22:00:51Z</dcterms:modified>
</cp:coreProperties>
</file>